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67640" y="11664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67640" y="11664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67640" y="11664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4060080"/>
            <a:ext cx="26496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67640" y="11664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708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406008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4060080"/>
            <a:ext cx="8229240" cy="224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21920" y="1371600"/>
            <a:ext cx="8229240" cy="1828440"/>
          </a:xfrm>
          <a:prstGeom prst="rect">
            <a:avLst/>
          </a:prstGeom>
        </p:spPr>
        <p:txBody>
          <a:bodyPr lIns="45720" rIns="45720" tIns="0" bIns="0" anchor="b">
            <a:normAutofit/>
          </a:bodyPr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Cliquez pour modifier le style du titre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0F83D440-6340-4CE4-BC59-3EBC36AB62AB}" type="datetime1">
              <a:rPr b="0" lang="fr-FR" sz="1200" spc="-1" strike="noStrike">
                <a:solidFill>
                  <a:srgbClr val="bcbcbc"/>
                </a:solidFill>
                <a:latin typeface="Book Antiqua"/>
              </a:rPr>
              <a:t>05/12/2019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329E067E-681F-48E3-A005-649C4E387C75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Cliquez pour éditer le format du plan de texte</a:t>
            </a:r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00" spc="-1" strike="noStrike">
                <a:solidFill>
                  <a:srgbClr val="ffffff"/>
                </a:solidFill>
                <a:latin typeface="Book Antiqua"/>
              </a:rPr>
              <a:t>Second niveau de plan</a:t>
            </a:r>
            <a:endParaRPr b="0" lang="fr-FR" sz="2200" spc="-1" strike="noStrike">
              <a:solidFill>
                <a:srgbClr val="ffffff"/>
              </a:solidFill>
              <a:latin typeface="Book Antiqu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Troisième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Quatrième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Cinquième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Sixième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Septième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11426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Cliquez pour modifier le style du titre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708800"/>
          </a:xfrm>
          <a:prstGeom prst="rect">
            <a:avLst/>
          </a:prstGeom>
        </p:spPr>
        <p:txBody>
          <a:bodyPr lIns="90000" rIns="90000" tIns="45000" bIns="45000"/>
          <a:p>
            <a:pPr marL="548640" indent="-411120">
              <a:lnSpc>
                <a:spcPct val="100000"/>
              </a:lnSpc>
              <a:spcBef>
                <a:spcPts val="561"/>
              </a:spcBef>
              <a:buClr>
                <a:srgbClr val="f9f9f9"/>
              </a:buClr>
              <a:buSzPct val="65000"/>
              <a:buFont typeface="Wingdings 2" charset="2"/>
              <a:buChar char=""/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Cliquez pour modifier les styles du texte du masque</a:t>
            </a:r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  <a:p>
            <a:pPr lvl="1" marL="868680" indent="-28296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80000"/>
              <a:buFont typeface="Wingdings 2" charset="2"/>
              <a:buChar char=""/>
            </a:pPr>
            <a:r>
              <a:rPr b="0" lang="fr-FR" sz="2400" spc="-1" strike="noStrike">
                <a:solidFill>
                  <a:srgbClr val="ffffff"/>
                </a:solidFill>
                <a:latin typeface="Book Antiqua"/>
              </a:rPr>
              <a:t>Deuxième niveau</a:t>
            </a:r>
            <a:endParaRPr b="0" lang="fr-FR" sz="2400" spc="-1" strike="noStrike">
              <a:solidFill>
                <a:srgbClr val="ffffff"/>
              </a:solidFill>
              <a:latin typeface="Book Antiqua"/>
            </a:endParaRPr>
          </a:p>
          <a:p>
            <a:pPr lvl="2" marL="1134000" indent="-228240">
              <a:lnSpc>
                <a:spcPct val="100000"/>
              </a:lnSpc>
              <a:spcBef>
                <a:spcPts val="439"/>
              </a:spcBef>
              <a:buClr>
                <a:srgbClr val="ffffff"/>
              </a:buClr>
              <a:buSzPct val="95000"/>
              <a:buFont typeface="Wingdings" charset="2"/>
              <a:buChar char=""/>
            </a:pPr>
            <a:r>
              <a:rPr b="0" lang="fr-FR" sz="2200" spc="-1" strike="noStrike">
                <a:solidFill>
                  <a:srgbClr val="ffffff"/>
                </a:solidFill>
                <a:latin typeface="Book Antiqua"/>
              </a:rPr>
              <a:t>Troisième niveau</a:t>
            </a:r>
            <a:endParaRPr b="0" lang="fr-FR" sz="2200" spc="-1" strike="noStrike">
              <a:solidFill>
                <a:srgbClr val="ffffff"/>
              </a:solidFill>
              <a:latin typeface="Book Antiqua"/>
            </a:endParaRPr>
          </a:p>
          <a:p>
            <a:pPr lvl="3" marL="1353240" indent="-1825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Wingdings 3" charset="2"/>
              <a:buChar char="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Quatrième niveau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4" marL="1545480" indent="-1825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Wingdings 2" charset="2"/>
              <a:buChar char="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Cinquième niveau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CF82D3A7-75BF-4579-BC72-A364FBE88845}" type="datetime1">
              <a:rPr b="0" lang="fr-FR" sz="1200" spc="-1" strike="noStrike">
                <a:solidFill>
                  <a:srgbClr val="bcbcbc"/>
                </a:solidFill>
                <a:latin typeface="Book Antiqua"/>
              </a:rPr>
              <a:t>05/12/2019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F84E8533-C492-470D-B124-E91B0E57DA87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Cliquez pour modifier le style du titre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6CCE2C66-4AA2-4461-BF86-FDC388561F2E}" type="datetime1">
              <a:rPr b="0" lang="fr-FR" sz="1200" spc="-1" strike="noStrike">
                <a:solidFill>
                  <a:srgbClr val="bcbcbc"/>
                </a:solidFill>
                <a:latin typeface="Book Antiqua"/>
              </a:rPr>
              <a:t>05/12/2019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B47B2195-AF71-4CAF-BF5A-5B81CB57116C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Cliquez pour éditer le format du plan de texte</a:t>
            </a:r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00" spc="-1" strike="noStrike">
                <a:solidFill>
                  <a:srgbClr val="ffffff"/>
                </a:solidFill>
                <a:latin typeface="Book Antiqua"/>
              </a:rPr>
              <a:t>Second niveau de plan</a:t>
            </a:r>
            <a:endParaRPr b="0" lang="fr-FR" sz="2200" spc="-1" strike="noStrike">
              <a:solidFill>
                <a:srgbClr val="ffffff"/>
              </a:solidFill>
              <a:latin typeface="Book Antiqu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Troisième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Quatrième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Cinquième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Sixième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Septième niveau de plan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600200" y="609480"/>
            <a:ext cx="7086240" cy="1828440"/>
          </a:xfrm>
          <a:prstGeom prst="rect">
            <a:avLst/>
          </a:prstGeom>
        </p:spPr>
        <p:txBody>
          <a:bodyPr lIns="90000" rIns="90000" tIns="45000" bIns="0" anchor="b"/>
          <a:p>
            <a:pPr>
              <a:lnSpc>
                <a:spcPct val="100000"/>
              </a:lnSpc>
            </a:pPr>
            <a:r>
              <a:rPr b="1" lang="fr-FR" sz="4800" spc="-1" strike="noStrike">
                <a:solidFill>
                  <a:srgbClr val="dbc679"/>
                </a:solidFill>
                <a:latin typeface="Lucida Sans"/>
              </a:rPr>
              <a:t>Cliquez pour modifier le style du titre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600200" y="2507760"/>
            <a:ext cx="7086240" cy="1509480"/>
          </a:xfrm>
          <a:prstGeom prst="rect">
            <a:avLst/>
          </a:prstGeom>
        </p:spPr>
        <p:txBody>
          <a:bodyPr lIns="90000" rIns="90000" tIns="45000" bIns="45000"/>
          <a:p>
            <a:pPr marL="73080">
              <a:lnSpc>
                <a:spcPct val="100000"/>
              </a:lnSpc>
              <a:spcBef>
                <a:spcPts val="400"/>
              </a:spcBef>
            </a:pPr>
            <a:r>
              <a:rPr b="0" lang="fr-FR" sz="2000" spc="-1" strike="noStrike">
                <a:solidFill>
                  <a:srgbClr val="ffffff"/>
                </a:solidFill>
                <a:latin typeface="Book Antiqua"/>
              </a:rPr>
              <a:t>Cliquez pour modifier les styles du texte du masque</a:t>
            </a:r>
            <a:endParaRPr b="0" lang="fr-FR" sz="20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45720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1A64409A-4AC0-425F-8062-9998F1142A69}" type="datetime1">
              <a:rPr b="0" lang="fr-FR" sz="1200" spc="-1" strike="noStrike">
                <a:solidFill>
                  <a:srgbClr val="bcbcbc"/>
                </a:solidFill>
                <a:latin typeface="Book Antiqua"/>
              </a:rPr>
              <a:t>05/12/2019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124080" y="6416640"/>
            <a:ext cx="2895120" cy="36468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7924680" y="6416640"/>
            <a:ext cx="761760" cy="364680"/>
          </a:xfrm>
          <a:prstGeom prst="rect">
            <a:avLst/>
          </a:prstGeom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E7ACFD83-6C4B-4107-B78A-060DCEBF687D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BTS SN 2020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1371600" y="3331800"/>
            <a:ext cx="6400440" cy="2905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Epreuve E6.2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Lycée A. BENOIT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	</a:t>
            </a: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	</a:t>
            </a: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L’ISLE SUR LA SORGUE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fr-FR" sz="2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Espace réservé du contenu 6" descr=""/>
          <p:cNvPicPr/>
          <p:nvPr/>
        </p:nvPicPr>
        <p:blipFill>
          <a:blip r:embed="rId1"/>
          <a:stretch/>
        </p:blipFill>
        <p:spPr>
          <a:xfrm>
            <a:off x="107640" y="109800"/>
            <a:ext cx="8966880" cy="6198840"/>
          </a:xfrm>
          <a:prstGeom prst="rect">
            <a:avLst/>
          </a:prstGeom>
          <a:ln>
            <a:noFill/>
          </a:ln>
        </p:spPr>
      </p:pic>
      <p:sp>
        <p:nvSpPr>
          <p:cNvPr id="215" name="TextShape 1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BFE85DB8-0907-44B2-A85A-839FD67037F1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5364000" y="5068440"/>
            <a:ext cx="3600000" cy="136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 contourW="31750">
            <a:contourClr>
              <a:srgbClr val="c00000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Domaines de physiques traités :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Ondes électromagnétiques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Puissance et énergie.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Antennes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Capteurs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Lignes de transmission</a:t>
            </a:r>
            <a:endParaRPr b="0" lang="fr-FR" sz="12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Transmissions numériques.</a:t>
            </a:r>
            <a:endParaRPr b="0" lang="fr-FR" sz="12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Espace réservé du contenu 6" descr=""/>
          <p:cNvPicPr/>
          <p:nvPr/>
        </p:nvPicPr>
        <p:blipFill>
          <a:blip r:embed="rId1"/>
          <a:stretch/>
        </p:blipFill>
        <p:spPr>
          <a:xfrm>
            <a:off x="19800" y="1259640"/>
            <a:ext cx="9033840" cy="3873240"/>
          </a:xfrm>
          <a:prstGeom prst="rect">
            <a:avLst/>
          </a:prstGeom>
          <a:ln>
            <a:noFill/>
          </a:ln>
        </p:spPr>
      </p:pic>
      <p:sp>
        <p:nvSpPr>
          <p:cNvPr id="219" name="TextShape 1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335A66C8-3FAE-400B-8B46-CEBDE0C89390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Projet n°5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1371600" y="33318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CROSSDOCK SPR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i="1" lang="fr-FR" sz="2800" spc="-1" strike="noStrike">
                <a:solidFill>
                  <a:srgbClr val="ffffff"/>
                </a:solidFill>
                <a:latin typeface="Book Antiqua"/>
              </a:rPr>
              <a:t>(Studio Photos Reconnaissance)</a:t>
            </a:r>
            <a:endParaRPr b="0" lang="fr-FR" sz="28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 6" descr=""/>
          <p:cNvPicPr/>
          <p:nvPr/>
        </p:nvPicPr>
        <p:blipFill>
          <a:blip r:embed="rId1"/>
          <a:stretch/>
        </p:blipFill>
        <p:spPr>
          <a:xfrm>
            <a:off x="1115640" y="0"/>
            <a:ext cx="6624360" cy="6559560"/>
          </a:xfrm>
          <a:prstGeom prst="rect">
            <a:avLst/>
          </a:prstGeom>
          <a:ln>
            <a:noFill/>
          </a:ln>
        </p:spPr>
      </p:pic>
      <p:sp>
        <p:nvSpPr>
          <p:cNvPr id="224" name="TextShape 1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D037940C-0FE2-4036-9EDB-AF9C94ED6BC2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fr-FR" sz="1800" spc="-1" strike="noStrike">
              <a:solidFill>
                <a:srgbClr val="ffffff"/>
              </a:solidFill>
              <a:latin typeface="Book Antiqua"/>
            </a:endParaRPr>
          </a:p>
        </p:txBody>
      </p:sp>
      <p:pic>
        <p:nvPicPr>
          <p:cNvPr id="227" name="Espace réservé du contenu 6" descr=""/>
          <p:cNvPicPr/>
          <p:nvPr/>
        </p:nvPicPr>
        <p:blipFill>
          <a:blip r:embed="rId1"/>
          <a:stretch/>
        </p:blipFill>
        <p:spPr>
          <a:xfrm>
            <a:off x="50760" y="149400"/>
            <a:ext cx="9057240" cy="4811040"/>
          </a:xfrm>
          <a:prstGeom prst="rect">
            <a:avLst/>
          </a:prstGeom>
          <a:ln>
            <a:noFill/>
          </a:ln>
        </p:spPr>
      </p:pic>
      <p:sp>
        <p:nvSpPr>
          <p:cNvPr id="228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DC5473CA-5E8A-410B-97CB-BD8D2AA8000F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30" name="CustomShape 4"/>
          <p:cNvSpPr/>
          <p:nvPr/>
        </p:nvSpPr>
        <p:spPr>
          <a:xfrm>
            <a:off x="5436000" y="4725000"/>
            <a:ext cx="3600000" cy="1582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 contourW="31750">
            <a:contourClr>
              <a:srgbClr val="c00000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Book Antiqua"/>
              </a:rPr>
              <a:t>Domaines de physiques traités :</a:t>
            </a:r>
            <a:endParaRPr b="0" lang="fr-FR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400" spc="-1" strike="noStrike">
                <a:solidFill>
                  <a:srgbClr val="000000"/>
                </a:solidFill>
                <a:latin typeface="Book Antiqua"/>
              </a:rPr>
              <a:t>Colorimétrie et images numériques</a:t>
            </a:r>
            <a:endParaRPr b="0" lang="fr-FR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400" spc="-1" strike="noStrike">
                <a:solidFill>
                  <a:srgbClr val="000000"/>
                </a:solidFill>
                <a:latin typeface="Book Antiqua"/>
              </a:rPr>
              <a:t>Capteurs.</a:t>
            </a:r>
            <a:endParaRPr b="0" lang="fr-FR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400" spc="-1" strike="noStrike">
                <a:solidFill>
                  <a:srgbClr val="000000"/>
                </a:solidFill>
                <a:latin typeface="Book Antiqua"/>
              </a:rPr>
              <a:t>Convertisseurs électromécaniques.</a:t>
            </a:r>
            <a:endParaRPr b="0" lang="fr-FR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1400" spc="-1" strike="noStrike">
                <a:solidFill>
                  <a:srgbClr val="000000"/>
                </a:solidFill>
                <a:latin typeface="Book Antiqua"/>
              </a:rPr>
              <a:t>Puissance et énergie</a:t>
            </a:r>
            <a:endParaRPr b="0" lang="fr-FR" sz="14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Espace réservé du contenu 6" descr=""/>
          <p:cNvPicPr/>
          <p:nvPr/>
        </p:nvPicPr>
        <p:blipFill>
          <a:blip r:embed="rId1"/>
          <a:stretch/>
        </p:blipFill>
        <p:spPr>
          <a:xfrm>
            <a:off x="94320" y="1268640"/>
            <a:ext cx="9014040" cy="4414680"/>
          </a:xfrm>
          <a:prstGeom prst="rect">
            <a:avLst/>
          </a:prstGeom>
          <a:ln>
            <a:noFill/>
          </a:ln>
        </p:spPr>
      </p:pic>
      <p:sp>
        <p:nvSpPr>
          <p:cNvPr id="232" name="TextShape 1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238691E5-62A5-48FE-AD6D-5272DF727E0A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Projet n°6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1371600" y="33318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AIES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i="1" lang="fr-FR" sz="2800" spc="-1" strike="noStrike">
                <a:solidFill>
                  <a:srgbClr val="ffffff"/>
                </a:solidFill>
                <a:latin typeface="Book Antiqua"/>
              </a:rPr>
              <a:t>(Affichage d’informations pour Etablissement Scolaire)</a:t>
            </a:r>
            <a:endParaRPr b="0" lang="fr-FR" sz="28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AIES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38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449B7584-4FCE-4094-9DF0-E5B1F4F3592A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39" name="Image 6" descr=""/>
          <p:cNvPicPr/>
          <p:nvPr/>
        </p:nvPicPr>
        <p:blipFill>
          <a:blip r:embed="rId1"/>
          <a:stretch/>
        </p:blipFill>
        <p:spPr>
          <a:xfrm>
            <a:off x="1338480" y="1189440"/>
            <a:ext cx="6584760" cy="5232960"/>
          </a:xfrm>
          <a:prstGeom prst="rect">
            <a:avLst/>
          </a:prstGeom>
          <a:ln>
            <a:noFill/>
          </a:ln>
        </p:spPr>
      </p:pic>
      <p:pic>
        <p:nvPicPr>
          <p:cNvPr id="240" name="Image 8" descr=""/>
          <p:cNvPicPr/>
          <p:nvPr/>
        </p:nvPicPr>
        <p:blipFill>
          <a:blip r:embed="rId2"/>
          <a:stretch/>
        </p:blipFill>
        <p:spPr>
          <a:xfrm>
            <a:off x="71640" y="1556640"/>
            <a:ext cx="9000720" cy="439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600200" y="609480"/>
            <a:ext cx="7086240" cy="1828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0" anchor="b"/>
          <a:p>
            <a:pPr algn="ctr">
              <a:lnSpc>
                <a:spcPct val="100000"/>
              </a:lnSpc>
            </a:pPr>
            <a:r>
              <a:rPr b="1" lang="fr-FR" sz="4800" spc="-1" strike="noStrike">
                <a:solidFill>
                  <a:srgbClr val="dbc679"/>
                </a:solidFill>
                <a:latin typeface="Lucida Sans"/>
              </a:rPr>
              <a:t>FIN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1600200" y="2507760"/>
            <a:ext cx="7086240" cy="1509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43" name="TextShape 3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44" name="TextShape 4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D3B7E734-DA34-4C55-BA83-0CBFE8187E36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1600200" y="609480"/>
            <a:ext cx="7086240" cy="1828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0" anchor="b"/>
          <a:p>
            <a:pPr>
              <a:lnSpc>
                <a:spcPct val="100000"/>
              </a:lnSpc>
            </a:pPr>
            <a:r>
              <a:rPr b="1" lang="fr-FR" sz="4800" spc="-1" strike="noStrike">
                <a:solidFill>
                  <a:srgbClr val="dbc679"/>
                </a:solidFill>
                <a:latin typeface="Lucida Sans"/>
              </a:rPr>
              <a:t>Anciennes diapos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1600200" y="2507760"/>
            <a:ext cx="7086240" cy="1509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47" name="TextShape 3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48" name="TextShape 4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21FE79BF-32F2-4D93-8895-3F134101F27A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Répartition par projet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graphicFrame>
        <p:nvGraphicFramePr>
          <p:cNvPr id="167" name="Table 2"/>
          <p:cNvGraphicFramePr/>
          <p:nvPr/>
        </p:nvGraphicFramePr>
        <p:xfrm>
          <a:off x="251640" y="1623240"/>
          <a:ext cx="8434800" cy="3206880"/>
        </p:xfrm>
        <a:graphic>
          <a:graphicData uri="http://schemas.openxmlformats.org/drawingml/2006/table">
            <a:tbl>
              <a:tblPr/>
              <a:tblGrid>
                <a:gridCol w="432000"/>
                <a:gridCol w="6366240"/>
                <a:gridCol w="793080"/>
                <a:gridCol w="843480"/>
              </a:tblGrid>
              <a:tr h="63432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Id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Projet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IR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ffffff"/>
                          </a:solidFill>
                          <a:latin typeface="Book Antiqua"/>
                        </a:rPr>
                        <a:t>EC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eb966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1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RushBall 1</a:t>
                      </a:r>
                      <a:r>
                        <a:rPr b="0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 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/ Contrôle jeu / Eclairage / Alimentation</a:t>
                      </a:r>
                      <a:br/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(App Téléphone / App RPI / Conception &amp; éclairage cibles / Alim)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RushBall 2</a:t>
                      </a:r>
                      <a:r>
                        <a:rPr b="0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 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/ Clients / Pupitre</a:t>
                      </a:r>
                      <a:br/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(Clients PC, Web, Conception &amp; éclairage cibles / pupitre)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SAILA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 / Acquisition TOR/ANA 0-24V</a:t>
                      </a:r>
                      <a:endParaRPr b="0" lang="fr-F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(App C#, uC PIC, Atténuations, PT100)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4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Crossdock S2E 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/ </a:t>
                      </a:r>
                      <a:endParaRPr b="0" lang="fr-F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(Surveillance d’Environnement pour Entrepôts)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5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Crossdock SPR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 / </a:t>
                      </a:r>
                      <a:endParaRPr b="0" lang="fr-F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(Studio Photo Reconnaissance)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</a:tr>
              <a:tr h="36756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6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7030a0"/>
                          </a:solidFill>
                          <a:latin typeface="Book Antiqua"/>
                        </a:rPr>
                        <a:t>AIES</a:t>
                      </a: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 / </a:t>
                      </a:r>
                      <a:r>
                        <a:rPr b="0" lang="fr-FR" sz="16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Vidéo / Qualité air / fumée</a:t>
                      </a:r>
                      <a:endParaRPr b="0" lang="fr-FR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(Affichage d’Informations pour Etablissement Scolaire)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f3ea"/>
                    </a:solidFill>
                  </a:tcPr>
                </a:tc>
              </a:tr>
              <a:tr h="36756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TOTAL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13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Book Antiqua"/>
                        </a:rPr>
                        <a:t>15</a:t>
                      </a:r>
                      <a:endParaRPr b="0" lang="fr-F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6d3"/>
                    </a:solidFill>
                  </a:tcPr>
                </a:tc>
              </a:tr>
            </a:tbl>
          </a:graphicData>
        </a:graphic>
      </p:graphicFrame>
      <p:sp>
        <p:nvSpPr>
          <p:cNvPr id="168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85D54891-13CD-4A1A-AA96-64D98550E209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69" name="TextShape 4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(LoRa)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A77EEB02-14F5-49E6-BEDC-CE205F76662E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52" name="Image 6" descr=""/>
          <p:cNvPicPr/>
          <p:nvPr/>
        </p:nvPicPr>
        <p:blipFill>
          <a:blip r:embed="rId1"/>
          <a:stretch/>
        </p:blipFill>
        <p:spPr>
          <a:xfrm>
            <a:off x="2267640" y="836640"/>
            <a:ext cx="4243320" cy="5652000"/>
          </a:xfrm>
          <a:prstGeom prst="rect">
            <a:avLst/>
          </a:prstGeom>
          <a:ln w="9360">
            <a:noFill/>
          </a:ln>
        </p:spPr>
      </p:pic>
      <p:pic>
        <p:nvPicPr>
          <p:cNvPr id="253" name="Image 7" descr=""/>
          <p:cNvPicPr/>
          <p:nvPr/>
        </p:nvPicPr>
        <p:blipFill>
          <a:blip r:embed="rId2"/>
          <a:stretch/>
        </p:blipFill>
        <p:spPr>
          <a:xfrm>
            <a:off x="251640" y="1196640"/>
            <a:ext cx="8712720" cy="50403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(LoRa)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A34417FD-9B7E-4B98-BB81-15A297553662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57" name="Image 8" descr=""/>
          <p:cNvPicPr/>
          <p:nvPr/>
        </p:nvPicPr>
        <p:blipFill>
          <a:blip r:embed="rId1"/>
          <a:stretch/>
        </p:blipFill>
        <p:spPr>
          <a:xfrm rot="16200000">
            <a:off x="1799640" y="-962280"/>
            <a:ext cx="5544360" cy="914364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6447960" y="4437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Arial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6447960" y="4869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375bb0"/>
                </a:solidFill>
                <a:latin typeface="Arial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2703960" y="105264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Arial"/>
              </a:rPr>
              <a:t>EC1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61" name="CustomShape 7"/>
          <p:cNvSpPr/>
          <p:nvPr/>
        </p:nvSpPr>
        <p:spPr>
          <a:xfrm>
            <a:off x="4320" y="220500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7e4e99"/>
                </a:solidFill>
                <a:latin typeface="Arial"/>
              </a:rPr>
              <a:t>EC2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"/>
          <p:cNvPicPr/>
          <p:nvPr/>
        </p:nvPicPr>
        <p:blipFill>
          <a:blip r:embed="rId1"/>
          <a:stretch/>
        </p:blipFill>
        <p:spPr>
          <a:xfrm>
            <a:off x="4320" y="1268640"/>
            <a:ext cx="9139320" cy="4322160"/>
          </a:xfrm>
          <a:prstGeom prst="rect">
            <a:avLst/>
          </a:prstGeom>
          <a:ln w="9360">
            <a:noFill/>
          </a:ln>
        </p:spPr>
      </p:pic>
      <p:sp>
        <p:nvSpPr>
          <p:cNvPr id="263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(LoRa)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8D11D1AC-ECA0-4C0B-AC34-30F32737F15F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683640" y="2565000"/>
            <a:ext cx="1439640" cy="15116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5"/>
          <p:cNvSpPr/>
          <p:nvPr/>
        </p:nvSpPr>
        <p:spPr>
          <a:xfrm>
            <a:off x="899640" y="2349000"/>
            <a:ext cx="3456000" cy="9356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  <a:effectLst>
            <a:outerShdw blurRad="190500" dir="2700000" dist="228600" rotWithShape="0" sy="90000">
              <a:srgbClr val="000000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8" name="CustomShape 6"/>
          <p:cNvSpPr/>
          <p:nvPr/>
        </p:nvSpPr>
        <p:spPr>
          <a:xfrm>
            <a:off x="6228360" y="2277000"/>
            <a:ext cx="2304000" cy="10796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6156000" y="3357000"/>
            <a:ext cx="2448000" cy="16560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8"/>
          <p:cNvSpPr/>
          <p:nvPr/>
        </p:nvSpPr>
        <p:spPr>
          <a:xfrm>
            <a:off x="687240" y="3717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Arial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1" name="CustomShape 9"/>
          <p:cNvSpPr/>
          <p:nvPr/>
        </p:nvSpPr>
        <p:spPr>
          <a:xfrm>
            <a:off x="3711600" y="2925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375bb0"/>
                </a:solidFill>
                <a:latin typeface="Arial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2" name="CustomShape 10"/>
          <p:cNvSpPr/>
          <p:nvPr/>
        </p:nvSpPr>
        <p:spPr>
          <a:xfrm>
            <a:off x="6232680" y="342900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7e4e99"/>
                </a:solidFill>
                <a:latin typeface="Arial"/>
              </a:rPr>
              <a:t>EC2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3" name="CustomShape 11"/>
          <p:cNvSpPr/>
          <p:nvPr/>
        </p:nvSpPr>
        <p:spPr>
          <a:xfrm>
            <a:off x="6304680" y="299700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Arial"/>
              </a:rPr>
              <a:t>EC1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107640" y="5661360"/>
            <a:ext cx="3024000" cy="9421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400" spc="-1" strike="noStrike" u="sng">
                <a:solidFill>
                  <a:srgbClr val="000000"/>
                </a:solidFill>
                <a:uFillTx/>
                <a:latin typeface="Book Antiqua"/>
              </a:rPr>
              <a:t>Domaines de Physique </a:t>
            </a: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: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Signaux : puissance et énergie.   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Génération de signaux.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3132000" y="5661360"/>
            <a:ext cx="3024000" cy="729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Transmissions numériques sur fréquence porteuse.   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Antennes.</a:t>
            </a:r>
            <a:endParaRPr b="0" lang="fr-FR" sz="14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</a:t>
            </a:r>
            <a:r>
              <a:rPr b="1" lang="fr-FR" sz="3100" spc="-1" strike="noStrike">
                <a:solidFill>
                  <a:srgbClr val="e9d596"/>
                </a:solidFill>
                <a:latin typeface="Lucida Sans"/>
              </a:rPr>
              <a:t>(Zigbee)</a:t>
            </a:r>
            <a:endParaRPr b="0" lang="fr-FR" sz="3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488854B6-D00E-4129-BE57-C41A72E62E9E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79" name="Image 20" descr=""/>
          <p:cNvPicPr/>
          <p:nvPr/>
        </p:nvPicPr>
        <p:blipFill>
          <a:blip r:embed="rId1"/>
          <a:stretch/>
        </p:blipFill>
        <p:spPr>
          <a:xfrm>
            <a:off x="1979640" y="764640"/>
            <a:ext cx="5256360" cy="5760360"/>
          </a:xfrm>
          <a:prstGeom prst="rect">
            <a:avLst/>
          </a:prstGeom>
          <a:ln w="9360">
            <a:noFill/>
          </a:ln>
        </p:spPr>
      </p:pic>
      <p:pic>
        <p:nvPicPr>
          <p:cNvPr id="280" name="Image 21" descr=""/>
          <p:cNvPicPr/>
          <p:nvPr/>
        </p:nvPicPr>
        <p:blipFill>
          <a:blip r:embed="rId2"/>
          <a:stretch/>
        </p:blipFill>
        <p:spPr>
          <a:xfrm>
            <a:off x="0" y="1196640"/>
            <a:ext cx="9143640" cy="41040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4" dur="indefinite" restart="never" nodeType="tmRoot">
          <p:childTnLst>
            <p:seq>
              <p:cTn id="45" dur="indefinite" nodeType="mainSeq"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</a:t>
            </a:r>
            <a:r>
              <a:rPr b="1" lang="fr-FR" sz="3100" spc="-1" strike="noStrike">
                <a:solidFill>
                  <a:srgbClr val="e9d596"/>
                </a:solidFill>
                <a:latin typeface="Lucida Sans"/>
              </a:rPr>
              <a:t>(Zigbee)</a:t>
            </a:r>
            <a:endParaRPr b="0" lang="fr-FR" sz="3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6BDAA44D-203B-400C-9097-351AE7C1AEDD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84" name="Image 6" descr=""/>
          <p:cNvPicPr/>
          <p:nvPr/>
        </p:nvPicPr>
        <p:blipFill>
          <a:blip r:embed="rId1"/>
          <a:stretch/>
        </p:blipFill>
        <p:spPr>
          <a:xfrm>
            <a:off x="971640" y="723240"/>
            <a:ext cx="7071480" cy="6017760"/>
          </a:xfrm>
          <a:prstGeom prst="rect">
            <a:avLst/>
          </a:prstGeom>
          <a:ln>
            <a:noFill/>
          </a:ln>
        </p:spPr>
      </p:pic>
      <p:sp>
        <p:nvSpPr>
          <p:cNvPr id="285" name="CustomShape 4"/>
          <p:cNvSpPr/>
          <p:nvPr/>
        </p:nvSpPr>
        <p:spPr>
          <a:xfrm>
            <a:off x="5151600" y="508536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Arial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>
            <a:off x="5223600" y="2709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375bb0"/>
                </a:solidFill>
                <a:latin typeface="Arial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7" name="CustomShape 6"/>
          <p:cNvSpPr/>
          <p:nvPr/>
        </p:nvSpPr>
        <p:spPr>
          <a:xfrm>
            <a:off x="1263960" y="270900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Arial"/>
              </a:rPr>
              <a:t>EC1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 20" descr=""/>
          <p:cNvPicPr/>
          <p:nvPr/>
        </p:nvPicPr>
        <p:blipFill>
          <a:blip r:embed="rId1"/>
          <a:stretch/>
        </p:blipFill>
        <p:spPr>
          <a:xfrm>
            <a:off x="-54000" y="1301760"/>
            <a:ext cx="9251640" cy="4254480"/>
          </a:xfrm>
          <a:prstGeom prst="rect">
            <a:avLst/>
          </a:prstGeom>
          <a:ln w="9360">
            <a:noFill/>
          </a:ln>
        </p:spPr>
      </p:pic>
      <p:sp>
        <p:nvSpPr>
          <p:cNvPr id="289" name="TextShape 1"/>
          <p:cNvSpPr txBox="1"/>
          <p:nvPr/>
        </p:nvSpPr>
        <p:spPr>
          <a:xfrm>
            <a:off x="467640" y="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GTC pour éclairage public </a:t>
            </a:r>
            <a:r>
              <a:rPr b="1" lang="fr-FR" sz="3100" spc="-1" strike="noStrike">
                <a:solidFill>
                  <a:srgbClr val="e9d596"/>
                </a:solidFill>
                <a:latin typeface="Lucida Sans"/>
              </a:rPr>
              <a:t>(Zigbee)</a:t>
            </a:r>
            <a:endParaRPr b="0" lang="fr-FR" sz="3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90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2018 -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91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54D51326-E84F-481D-AF25-EF39A901CBBB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467640" y="2565000"/>
            <a:ext cx="1728000" cy="20880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5"/>
          <p:cNvSpPr/>
          <p:nvPr/>
        </p:nvSpPr>
        <p:spPr>
          <a:xfrm>
            <a:off x="3708000" y="2277000"/>
            <a:ext cx="2160000" cy="28080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  <a:effectLst>
            <a:outerShdw blurRad="190500" dir="2700000" dist="228600" rotWithShape="0" sy="90000">
              <a:srgbClr val="000000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4" name="CustomShape 6"/>
          <p:cNvSpPr/>
          <p:nvPr/>
        </p:nvSpPr>
        <p:spPr>
          <a:xfrm>
            <a:off x="6156000" y="2277000"/>
            <a:ext cx="2376000" cy="28080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CustomShape 7"/>
          <p:cNvSpPr/>
          <p:nvPr/>
        </p:nvSpPr>
        <p:spPr>
          <a:xfrm>
            <a:off x="543240" y="4293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Arial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6" name="CustomShape 8"/>
          <p:cNvSpPr/>
          <p:nvPr/>
        </p:nvSpPr>
        <p:spPr>
          <a:xfrm>
            <a:off x="3783600" y="4653000"/>
            <a:ext cx="536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375bb0"/>
                </a:solidFill>
                <a:latin typeface="Arial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7" name="CustomShape 9"/>
          <p:cNvSpPr/>
          <p:nvPr/>
        </p:nvSpPr>
        <p:spPr>
          <a:xfrm>
            <a:off x="7816680" y="472500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Arial"/>
              </a:rPr>
              <a:t>EC1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8" name="CustomShape 10"/>
          <p:cNvSpPr/>
          <p:nvPr/>
        </p:nvSpPr>
        <p:spPr>
          <a:xfrm>
            <a:off x="107640" y="5661360"/>
            <a:ext cx="3024000" cy="9421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400" spc="-1" strike="noStrike" u="sng">
                <a:solidFill>
                  <a:srgbClr val="000000"/>
                </a:solidFill>
                <a:uFillTx/>
                <a:latin typeface="Book Antiqua"/>
              </a:rPr>
              <a:t>Domaines de Physique </a:t>
            </a: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: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Signaux : puissance et énergie.   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Génération de signaux.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99" name="CustomShape 11"/>
          <p:cNvSpPr/>
          <p:nvPr/>
        </p:nvSpPr>
        <p:spPr>
          <a:xfrm>
            <a:off x="3132000" y="5661360"/>
            <a:ext cx="3024000" cy="7297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Transmissions numériques sur fréquence porteuse.    </a:t>
            </a:r>
            <a:endParaRPr b="0" lang="fr-F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400" spc="-1" strike="noStrike">
                <a:solidFill>
                  <a:srgbClr val="000000"/>
                </a:solidFill>
                <a:latin typeface="Book Antiqua"/>
              </a:rPr>
              <a:t>Antennes.</a:t>
            </a:r>
            <a:endParaRPr b="0" lang="fr-FR" sz="14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Carte entrées PT100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D164DBFA-FCB9-4B87-BF6A-8C3EA386CE39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03" name="Image 5" descr=""/>
          <p:cNvPicPr/>
          <p:nvPr/>
        </p:nvPicPr>
        <p:blipFill>
          <a:blip r:embed="rId1"/>
          <a:stretch/>
        </p:blipFill>
        <p:spPr>
          <a:xfrm>
            <a:off x="449280" y="1484640"/>
            <a:ext cx="8370360" cy="36489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Carte entrées PT100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05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06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5551057D-5616-4840-847E-2CE3751C97F7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07" name="Image 2" descr=""/>
          <p:cNvPicPr/>
          <p:nvPr/>
        </p:nvPicPr>
        <p:blipFill>
          <a:blip r:embed="rId1"/>
          <a:stretch/>
        </p:blipFill>
        <p:spPr>
          <a:xfrm>
            <a:off x="928080" y="980640"/>
            <a:ext cx="7308000" cy="5263920"/>
          </a:xfrm>
          <a:prstGeom prst="rect">
            <a:avLst/>
          </a:prstGeom>
          <a:ln>
            <a:noFill/>
          </a:ln>
        </p:spPr>
      </p:pic>
      <p:sp>
        <p:nvSpPr>
          <p:cNvPr id="308" name="CustomShape 4"/>
          <p:cNvSpPr/>
          <p:nvPr/>
        </p:nvSpPr>
        <p:spPr>
          <a:xfrm>
            <a:off x="6084000" y="980640"/>
            <a:ext cx="2736000" cy="118548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Domaines de Physique :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Traitement de signaux analogiques.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Numérisation de signaux analogiques.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Transmissions numériques.…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3348000" y="2997000"/>
            <a:ext cx="4680000" cy="2664000"/>
          </a:xfrm>
          <a:prstGeom prst="rect">
            <a:avLst/>
          </a:prstGeom>
          <a:noFill/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6"/>
          <p:cNvSpPr/>
          <p:nvPr/>
        </p:nvSpPr>
        <p:spPr>
          <a:xfrm>
            <a:off x="971640" y="3717000"/>
            <a:ext cx="2304000" cy="2304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CustomShape 7"/>
          <p:cNvSpPr/>
          <p:nvPr/>
        </p:nvSpPr>
        <p:spPr>
          <a:xfrm>
            <a:off x="2336400" y="3332880"/>
            <a:ext cx="64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12" name="CustomShape 8"/>
          <p:cNvSpPr/>
          <p:nvPr/>
        </p:nvSpPr>
        <p:spPr>
          <a:xfrm>
            <a:off x="5415480" y="5661360"/>
            <a:ext cx="1388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EC1 + EC2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Supervision </a:t>
            </a:r>
            <a:br/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Hygrométrie &amp; Température</a:t>
            </a:r>
            <a:br/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581E359E-A47B-4972-9C6A-8C84BC428D35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16" name="Image 5" descr=""/>
          <p:cNvPicPr/>
          <p:nvPr/>
        </p:nvPicPr>
        <p:blipFill>
          <a:blip r:embed="rId1"/>
          <a:stretch/>
        </p:blipFill>
        <p:spPr>
          <a:xfrm>
            <a:off x="1018080" y="1314000"/>
            <a:ext cx="7298280" cy="521100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Supervision </a:t>
            </a:r>
            <a:br/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Hygrométrie &amp; Température</a:t>
            </a:r>
            <a:br/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802BC07B-A6B6-434D-8F9B-576C14014DB5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20" name="Image 2" descr=""/>
          <p:cNvPicPr/>
          <p:nvPr/>
        </p:nvPicPr>
        <p:blipFill>
          <a:blip r:embed="rId1"/>
          <a:stretch/>
        </p:blipFill>
        <p:spPr>
          <a:xfrm>
            <a:off x="690480" y="1347840"/>
            <a:ext cx="7783200" cy="5235120"/>
          </a:xfrm>
          <a:prstGeom prst="rect">
            <a:avLst/>
          </a:prstGeom>
          <a:ln>
            <a:noFill/>
          </a:ln>
        </p:spPr>
      </p:pic>
      <p:sp>
        <p:nvSpPr>
          <p:cNvPr id="321" name="CustomShape 4"/>
          <p:cNvSpPr/>
          <p:nvPr/>
        </p:nvSpPr>
        <p:spPr>
          <a:xfrm>
            <a:off x="1547640" y="1845000"/>
            <a:ext cx="5400360" cy="4032000"/>
          </a:xfrm>
          <a:prstGeom prst="corner">
            <a:avLst>
              <a:gd name="adj1" fmla="val 39379"/>
              <a:gd name="adj2" fmla="val 62484"/>
            </a:avLst>
          </a:pr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5"/>
          <p:cNvSpPr/>
          <p:nvPr/>
        </p:nvSpPr>
        <p:spPr>
          <a:xfrm>
            <a:off x="4428000" y="1845000"/>
            <a:ext cx="2736000" cy="1511640"/>
          </a:xfrm>
          <a:prstGeom prst="rect">
            <a:avLst/>
          </a:prstGeom>
          <a:noFill/>
          <a:ln w="5724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6"/>
          <p:cNvSpPr/>
          <p:nvPr/>
        </p:nvSpPr>
        <p:spPr>
          <a:xfrm>
            <a:off x="899640" y="6021360"/>
            <a:ext cx="734436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Equipe n°1 : Zones de stockage &amp; Monitoring/Administration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4" name="CustomShape 7"/>
          <p:cNvSpPr/>
          <p:nvPr/>
        </p:nvSpPr>
        <p:spPr>
          <a:xfrm>
            <a:off x="4212000" y="3501000"/>
            <a:ext cx="2736000" cy="63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Equipe n°2 : Zones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d’expédition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Projet n°1 et 2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955440" y="3331800"/>
            <a:ext cx="723240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1" lang="fr-FR" sz="2800" spc="-1" strike="noStrike">
                <a:solidFill>
                  <a:srgbClr val="ffffff"/>
                </a:solidFill>
                <a:latin typeface="Book Antiqua"/>
              </a:rPr>
              <a:t>RushBall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172" name="Image 3" descr=""/>
          <p:cNvPicPr/>
          <p:nvPr/>
        </p:nvPicPr>
        <p:blipFill>
          <a:blip r:embed="rId1"/>
          <a:stretch/>
        </p:blipFill>
        <p:spPr>
          <a:xfrm>
            <a:off x="3060000" y="3413880"/>
            <a:ext cx="5688360" cy="3111120"/>
          </a:xfrm>
          <a:prstGeom prst="rect">
            <a:avLst/>
          </a:prstGeom>
          <a:ln>
            <a:noFill/>
          </a:ln>
        </p:spPr>
      </p:pic>
      <p:pic>
        <p:nvPicPr>
          <p:cNvPr id="173" name="Image 1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4313520" cy="230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Supervision </a:t>
            </a:r>
            <a:br/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Hygrométrie &amp; Température</a:t>
            </a:r>
            <a:br/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26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A3196E09-36FC-4FD9-9A0C-D00C7D8D3CDF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328" name="Image 10" descr=""/>
          <p:cNvPicPr/>
          <p:nvPr/>
        </p:nvPicPr>
        <p:blipFill>
          <a:blip r:embed="rId1"/>
          <a:stretch/>
        </p:blipFill>
        <p:spPr>
          <a:xfrm>
            <a:off x="466560" y="1353600"/>
            <a:ext cx="7993800" cy="5130720"/>
          </a:xfrm>
          <a:prstGeom prst="rect">
            <a:avLst/>
          </a:prstGeom>
          <a:ln>
            <a:noFill/>
          </a:ln>
        </p:spPr>
      </p:pic>
      <p:sp>
        <p:nvSpPr>
          <p:cNvPr id="329" name="CustomShape 4"/>
          <p:cNvSpPr/>
          <p:nvPr/>
        </p:nvSpPr>
        <p:spPr>
          <a:xfrm>
            <a:off x="468720" y="1340640"/>
            <a:ext cx="799128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Equipe n°1 : Zones de stockage &amp; Monitoring/Administration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0" name="CustomShape 5"/>
          <p:cNvSpPr/>
          <p:nvPr/>
        </p:nvSpPr>
        <p:spPr>
          <a:xfrm>
            <a:off x="611640" y="2853000"/>
            <a:ext cx="2736000" cy="3528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6"/>
          <p:cNvSpPr/>
          <p:nvPr/>
        </p:nvSpPr>
        <p:spPr>
          <a:xfrm>
            <a:off x="3492000" y="3717000"/>
            <a:ext cx="1583640" cy="1511640"/>
          </a:xfrm>
          <a:prstGeom prst="rect">
            <a:avLst/>
          </a:prstGeom>
          <a:noFill/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7"/>
          <p:cNvSpPr/>
          <p:nvPr/>
        </p:nvSpPr>
        <p:spPr>
          <a:xfrm>
            <a:off x="5508000" y="4437000"/>
            <a:ext cx="863640" cy="100764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8"/>
          <p:cNvSpPr/>
          <p:nvPr/>
        </p:nvSpPr>
        <p:spPr>
          <a:xfrm>
            <a:off x="6516360" y="4437000"/>
            <a:ext cx="1800000" cy="1007640"/>
          </a:xfrm>
          <a:prstGeom prst="rect">
            <a:avLst/>
          </a:prstGeom>
          <a:noFill/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4" name="CustomShape 9"/>
          <p:cNvSpPr/>
          <p:nvPr/>
        </p:nvSpPr>
        <p:spPr>
          <a:xfrm>
            <a:off x="3913560" y="330084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5" name="CustomShape 10"/>
          <p:cNvSpPr/>
          <p:nvPr/>
        </p:nvSpPr>
        <p:spPr>
          <a:xfrm>
            <a:off x="1043640" y="242460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6" name="CustomShape 11"/>
          <p:cNvSpPr/>
          <p:nvPr/>
        </p:nvSpPr>
        <p:spPr>
          <a:xfrm>
            <a:off x="5598000" y="5480640"/>
            <a:ext cx="6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Book Antiqua"/>
              </a:rPr>
              <a:t>EC1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7" name="CustomShape 12"/>
          <p:cNvSpPr/>
          <p:nvPr/>
        </p:nvSpPr>
        <p:spPr>
          <a:xfrm>
            <a:off x="7110360" y="5420880"/>
            <a:ext cx="6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c000"/>
                </a:solidFill>
                <a:latin typeface="Book Antiqua"/>
              </a:rPr>
              <a:t>EC2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8" name="CustomShape 13"/>
          <p:cNvSpPr/>
          <p:nvPr/>
        </p:nvSpPr>
        <p:spPr>
          <a:xfrm>
            <a:off x="6073560" y="5797080"/>
            <a:ext cx="2386440" cy="100296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Domaines de Physique :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Ondes électromagnétiques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Antennes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Capteurs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Lignes de transmission</a:t>
            </a:r>
            <a:endParaRPr b="0" lang="fr-FR" sz="12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 18" descr=""/>
          <p:cNvPicPr/>
          <p:nvPr/>
        </p:nvPicPr>
        <p:blipFill>
          <a:blip r:embed="rId1"/>
          <a:stretch/>
        </p:blipFill>
        <p:spPr>
          <a:xfrm>
            <a:off x="139680" y="1724760"/>
            <a:ext cx="8818560" cy="3737880"/>
          </a:xfrm>
          <a:prstGeom prst="rect">
            <a:avLst/>
          </a:prstGeom>
          <a:ln>
            <a:noFill/>
          </a:ln>
        </p:spPr>
      </p:pic>
      <p:sp>
        <p:nvSpPr>
          <p:cNvPr id="340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Supervision </a:t>
            </a:r>
            <a:br/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Hygrométrie &amp; Température</a:t>
            </a:r>
            <a:br/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7EE1A438-3646-41F9-8917-5B8AD6C11BBD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196560" y="3585600"/>
            <a:ext cx="3151800" cy="17024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5"/>
          <p:cNvSpPr/>
          <p:nvPr/>
        </p:nvSpPr>
        <p:spPr>
          <a:xfrm>
            <a:off x="2484720" y="3542400"/>
            <a:ext cx="2016000" cy="1815840"/>
          </a:xfrm>
          <a:prstGeom prst="rect">
            <a:avLst/>
          </a:prstGeom>
          <a:noFill/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6"/>
          <p:cNvSpPr/>
          <p:nvPr/>
        </p:nvSpPr>
        <p:spPr>
          <a:xfrm>
            <a:off x="4644000" y="3573000"/>
            <a:ext cx="1295640" cy="93564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7"/>
          <p:cNvSpPr/>
          <p:nvPr/>
        </p:nvSpPr>
        <p:spPr>
          <a:xfrm>
            <a:off x="6019920" y="3573000"/>
            <a:ext cx="1360080" cy="1079640"/>
          </a:xfrm>
          <a:prstGeom prst="rect">
            <a:avLst/>
          </a:prstGeom>
          <a:noFill/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8"/>
          <p:cNvSpPr/>
          <p:nvPr/>
        </p:nvSpPr>
        <p:spPr>
          <a:xfrm>
            <a:off x="3639960" y="318240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IR1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285840" y="320436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IR2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49" name="CustomShape 10"/>
          <p:cNvSpPr/>
          <p:nvPr/>
        </p:nvSpPr>
        <p:spPr>
          <a:xfrm>
            <a:off x="4639680" y="4653000"/>
            <a:ext cx="1298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Book Antiqua"/>
              </a:rPr>
              <a:t>EC1 + EC2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50" name="CustomShape 11"/>
          <p:cNvSpPr/>
          <p:nvPr/>
        </p:nvSpPr>
        <p:spPr>
          <a:xfrm>
            <a:off x="6411960" y="4725000"/>
            <a:ext cx="68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c000"/>
                </a:solidFill>
                <a:latin typeface="Book Antiqua"/>
              </a:rPr>
              <a:t>EC3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51" name="CustomShape 12"/>
          <p:cNvSpPr/>
          <p:nvPr/>
        </p:nvSpPr>
        <p:spPr>
          <a:xfrm>
            <a:off x="7524360" y="3573000"/>
            <a:ext cx="1223640" cy="503640"/>
          </a:xfrm>
          <a:prstGeom prst="rect">
            <a:avLst/>
          </a:prstGeom>
          <a:noFill/>
          <a:ln>
            <a:solidFill>
              <a:schemeClr val="tx1">
                <a:lumMod val="65000"/>
              </a:schemeClr>
            </a:solidFill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13"/>
          <p:cNvSpPr/>
          <p:nvPr/>
        </p:nvSpPr>
        <p:spPr>
          <a:xfrm>
            <a:off x="7524360" y="4142880"/>
            <a:ext cx="122364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a5a3a8"/>
                </a:solidFill>
                <a:latin typeface="Book Antiqua"/>
              </a:rPr>
              <a:t>EC1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a5a3a8"/>
                </a:solidFill>
                <a:latin typeface="Book Antiqua"/>
              </a:rPr>
              <a:t>Equipe n°1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53" name="CustomShape 14"/>
          <p:cNvSpPr/>
          <p:nvPr/>
        </p:nvSpPr>
        <p:spPr>
          <a:xfrm>
            <a:off x="5950440" y="5085360"/>
            <a:ext cx="3013560" cy="118548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Domaines de Physique :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Ondes électromagnétiques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Antennes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Capteurs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Lignes de transmission</a:t>
            </a:r>
            <a:endParaRPr b="0" lang="fr-FR" sz="1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Conversion Analogique Numérique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54" name="CustomShape 15"/>
          <p:cNvSpPr/>
          <p:nvPr/>
        </p:nvSpPr>
        <p:spPr>
          <a:xfrm>
            <a:off x="139680" y="1331640"/>
            <a:ext cx="881856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70c0"/>
                </a:solidFill>
                <a:latin typeface="Book Antiqua"/>
              </a:rPr>
              <a:t>Equipe n°2 : Zones d’expédition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RushBall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02BD2088-B021-47EF-856B-F1B4903E67AD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177" name="Image 4" descr=""/>
          <p:cNvPicPr/>
          <p:nvPr/>
        </p:nvPicPr>
        <p:blipFill>
          <a:blip r:embed="rId1"/>
          <a:stretch/>
        </p:blipFill>
        <p:spPr>
          <a:xfrm>
            <a:off x="194760" y="1256040"/>
            <a:ext cx="8712720" cy="5040360"/>
          </a:xfrm>
          <a:prstGeom prst="rect">
            <a:avLst/>
          </a:prstGeom>
          <a:ln>
            <a:noFill/>
          </a:ln>
        </p:spPr>
      </p:pic>
      <p:sp>
        <p:nvSpPr>
          <p:cNvPr id="178" name="CustomShape 4"/>
          <p:cNvSpPr/>
          <p:nvPr/>
        </p:nvSpPr>
        <p:spPr>
          <a:xfrm>
            <a:off x="251640" y="1845000"/>
            <a:ext cx="2232000" cy="187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79" name="CustomShape 5"/>
          <p:cNvSpPr/>
          <p:nvPr/>
        </p:nvSpPr>
        <p:spPr>
          <a:xfrm>
            <a:off x="273600" y="3754080"/>
            <a:ext cx="2232000" cy="187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80" name="CustomShape 6"/>
          <p:cNvSpPr/>
          <p:nvPr/>
        </p:nvSpPr>
        <p:spPr>
          <a:xfrm>
            <a:off x="2843640" y="2493000"/>
            <a:ext cx="2664000" cy="3456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81" name="CustomShape 7"/>
          <p:cNvSpPr/>
          <p:nvPr/>
        </p:nvSpPr>
        <p:spPr>
          <a:xfrm>
            <a:off x="5904720" y="1552320"/>
            <a:ext cx="2736000" cy="2376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4EC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82" name="CustomShape 8"/>
          <p:cNvSpPr/>
          <p:nvPr/>
        </p:nvSpPr>
        <p:spPr>
          <a:xfrm>
            <a:off x="5580000" y="4216680"/>
            <a:ext cx="3168000" cy="20203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83" name="CustomShape 9"/>
          <p:cNvSpPr/>
          <p:nvPr/>
        </p:nvSpPr>
        <p:spPr>
          <a:xfrm>
            <a:off x="2699640" y="1505160"/>
            <a:ext cx="2736000" cy="6991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Book Antiqua"/>
              </a:rPr>
              <a:t>ALIM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4" name="CustomShape 10"/>
          <p:cNvSpPr/>
          <p:nvPr/>
        </p:nvSpPr>
        <p:spPr>
          <a:xfrm>
            <a:off x="2733120" y="1533240"/>
            <a:ext cx="484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EC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5" name="CustomShape 11"/>
          <p:cNvSpPr/>
          <p:nvPr/>
        </p:nvSpPr>
        <p:spPr>
          <a:xfrm>
            <a:off x="5697720" y="4295160"/>
            <a:ext cx="484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EC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2956320" y="2556000"/>
            <a:ext cx="432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IR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2005920" y="1901520"/>
            <a:ext cx="432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IR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2047320" y="5237280"/>
            <a:ext cx="54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Book Antiqua"/>
              </a:rPr>
              <a:t>2IR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89" name="Image 5" descr=""/>
          <p:cNvPicPr/>
          <p:nvPr/>
        </p:nvPicPr>
        <p:blipFill>
          <a:blip r:embed="rId2"/>
          <a:stretch/>
        </p:blipFill>
        <p:spPr>
          <a:xfrm>
            <a:off x="41760" y="1143000"/>
            <a:ext cx="9066600" cy="523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Projet n°3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1371600" y="33318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SAILA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(Système d'Acquisition d'informations Logiques et Analogiques)</a:t>
            </a:r>
            <a:endParaRPr b="0" lang="fr-FR" sz="2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S.A.I.L.A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37E68C4E-A0C5-474B-AE29-E7829C86E25E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195" name="Espace réservé du contenu 5" descr=""/>
          <p:cNvPicPr/>
          <p:nvPr/>
        </p:nvPicPr>
        <p:blipFill>
          <a:blip r:embed="rId1"/>
          <a:stretch/>
        </p:blipFill>
        <p:spPr>
          <a:xfrm>
            <a:off x="457200" y="2557440"/>
            <a:ext cx="8229240" cy="2793600"/>
          </a:xfrm>
          <a:prstGeom prst="rect">
            <a:avLst/>
          </a:prstGeom>
          <a:ln>
            <a:noFill/>
          </a:ln>
        </p:spPr>
      </p:pic>
      <p:sp>
        <p:nvSpPr>
          <p:cNvPr id="196" name="CustomShape 4"/>
          <p:cNvSpPr/>
          <p:nvPr/>
        </p:nvSpPr>
        <p:spPr>
          <a:xfrm>
            <a:off x="467640" y="2935440"/>
            <a:ext cx="1367640" cy="203760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Book Antiqua"/>
              </a:rPr>
              <a:t>IR1 et 2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97" name="Espace réservé du contenu 5" descr=""/>
          <p:cNvPicPr/>
          <p:nvPr/>
        </p:nvPicPr>
        <p:blipFill>
          <a:blip r:embed="rId2"/>
          <a:stretch/>
        </p:blipFill>
        <p:spPr>
          <a:xfrm>
            <a:off x="467640" y="2557440"/>
            <a:ext cx="8229240" cy="2793600"/>
          </a:xfrm>
          <a:prstGeom prst="rect">
            <a:avLst/>
          </a:prstGeom>
          <a:ln>
            <a:noFill/>
          </a:ln>
        </p:spPr>
      </p:pic>
      <p:sp>
        <p:nvSpPr>
          <p:cNvPr id="198" name="CustomShape 5"/>
          <p:cNvSpPr/>
          <p:nvPr/>
        </p:nvSpPr>
        <p:spPr>
          <a:xfrm>
            <a:off x="477720" y="2935440"/>
            <a:ext cx="1367640" cy="203760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Book Antiqua"/>
              </a:rPr>
              <a:t>IR 1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99" name="CustomShape 6"/>
          <p:cNvSpPr/>
          <p:nvPr/>
        </p:nvSpPr>
        <p:spPr>
          <a:xfrm>
            <a:off x="2555640" y="3573000"/>
            <a:ext cx="1583640" cy="165600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Book Antiqua"/>
              </a:rPr>
              <a:t>IR 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0" name="CustomShape 7"/>
          <p:cNvSpPr/>
          <p:nvPr/>
        </p:nvSpPr>
        <p:spPr>
          <a:xfrm>
            <a:off x="4212000" y="2629800"/>
            <a:ext cx="3096000" cy="259884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Book Antiqua"/>
              </a:rPr>
              <a:t>EC 1 et 2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201" name="CustomShape 8"/>
          <p:cNvSpPr/>
          <p:nvPr/>
        </p:nvSpPr>
        <p:spPr>
          <a:xfrm>
            <a:off x="457200" y="1306440"/>
            <a:ext cx="2736000" cy="100296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Book Antiqua"/>
              </a:rPr>
              <a:t>Domaines de Physique :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1 – traitement du signal analogique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2 – Signaux : Puissance et énergie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3 – Numérisation de signaux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Book Antiqua"/>
              </a:rPr>
              <a:t>4 – Lignes de transmission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202" name="Image 12" descr=""/>
          <p:cNvPicPr/>
          <p:nvPr/>
        </p:nvPicPr>
        <p:blipFill>
          <a:blip r:embed="rId3"/>
          <a:stretch/>
        </p:blipFill>
        <p:spPr>
          <a:xfrm>
            <a:off x="0" y="734400"/>
            <a:ext cx="9143640" cy="5388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e9d596"/>
                </a:solidFill>
                <a:latin typeface="Lucida Sans"/>
              </a:rPr>
              <a:t>SAILA : UCD, BDD</a:t>
            </a:r>
            <a:endParaRPr b="0" lang="fr-FR" sz="41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97EE18E0-84D1-4662-8AF7-5B34EA1BBD12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06" name="TextShape 4"/>
          <p:cNvSpPr txBox="1"/>
          <p:nvPr/>
        </p:nvSpPr>
        <p:spPr>
          <a:xfrm>
            <a:off x="457200" y="1600200"/>
            <a:ext cx="8229240" cy="470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fr-FR" sz="2800" spc="-1" strike="noStrike">
              <a:solidFill>
                <a:srgbClr val="ffffff"/>
              </a:solidFill>
              <a:latin typeface="Book Antiqua"/>
            </a:endParaRPr>
          </a:p>
        </p:txBody>
      </p:sp>
      <p:pic>
        <p:nvPicPr>
          <p:cNvPr id="207" name="Image 9" descr=""/>
          <p:cNvPicPr/>
          <p:nvPr/>
        </p:nvPicPr>
        <p:blipFill>
          <a:blip r:embed="rId1"/>
          <a:stretch/>
        </p:blipFill>
        <p:spPr>
          <a:xfrm>
            <a:off x="480600" y="973800"/>
            <a:ext cx="8229240" cy="5442480"/>
          </a:xfrm>
          <a:prstGeom prst="rect">
            <a:avLst/>
          </a:prstGeom>
          <a:ln>
            <a:noFill/>
          </a:ln>
        </p:spPr>
      </p:pic>
      <p:pic>
        <p:nvPicPr>
          <p:cNvPr id="208" name="Image 2" descr=""/>
          <p:cNvPicPr/>
          <p:nvPr/>
        </p:nvPicPr>
        <p:blipFill>
          <a:blip r:embed="rId2"/>
          <a:stretch/>
        </p:blipFill>
        <p:spPr>
          <a:xfrm>
            <a:off x="-36360" y="1403640"/>
            <a:ext cx="9143640" cy="490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21920" y="1371600"/>
            <a:ext cx="8229240" cy="1828440"/>
          </a:xfrm>
          <a:prstGeom prst="rect">
            <a:avLst/>
          </a:prstGeom>
          <a:noFill/>
          <a:ln>
            <a:noFill/>
          </a:ln>
        </p:spPr>
        <p:txBody>
          <a:bodyPr lIns="45720" rIns="45720" tIns="0" bIns="0" anchor="b"/>
          <a:p>
            <a:pPr algn="ctr">
              <a:lnSpc>
                <a:spcPct val="100000"/>
              </a:lnSpc>
            </a:pPr>
            <a:r>
              <a:rPr b="1" lang="fr-FR" sz="4800" spc="-1" strike="noStrike" cap="all">
                <a:solidFill>
                  <a:srgbClr val="e9d596"/>
                </a:solidFill>
                <a:latin typeface="Lucida Sans"/>
              </a:rPr>
              <a:t>Projet n°4</a:t>
            </a:r>
            <a:endParaRPr b="0" lang="fr-FR" sz="4800" spc="-1" strike="noStrike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421920" y="3331800"/>
            <a:ext cx="839808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fr-FR" sz="2800" spc="-1" strike="noStrike">
                <a:solidFill>
                  <a:srgbClr val="ffffff"/>
                </a:solidFill>
                <a:latin typeface="Book Antiqua"/>
              </a:rPr>
              <a:t>CROSSDOCK S2E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i="1" lang="fr-FR" sz="2800" spc="-1" strike="noStrike">
                <a:solidFill>
                  <a:srgbClr val="ffffff"/>
                </a:solidFill>
                <a:latin typeface="Book Antiqua"/>
              </a:rPr>
              <a:t>(Surveillance Environnement Entrepôt)</a:t>
            </a:r>
            <a:endParaRPr b="0" lang="fr-FR" sz="28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124080" y="641664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bcbcbc"/>
                </a:solidFill>
                <a:latin typeface="Book Antiqua"/>
              </a:rPr>
              <a:t>Lycée A. BENOIT - BTS SN 2017 - E6.2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7924680" y="6416640"/>
            <a:ext cx="76176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45000" bIns="45000" anchor="b"/>
          <a:p>
            <a:pPr algn="r">
              <a:lnSpc>
                <a:spcPct val="100000"/>
              </a:lnSpc>
            </a:pPr>
            <a:fld id="{3A48AA9B-0337-48AF-B7D7-B8AC4CBA14A6}" type="slidenum">
              <a:rPr b="0" lang="fr-FR" sz="1200" spc="-1" strike="noStrike">
                <a:solidFill>
                  <a:srgbClr val="bcbcbc"/>
                </a:solidFill>
                <a:latin typeface="Book Antiqu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pic>
        <p:nvPicPr>
          <p:cNvPr id="213" name="Image 6" descr=""/>
          <p:cNvPicPr/>
          <p:nvPr/>
        </p:nvPicPr>
        <p:blipFill>
          <a:blip r:embed="rId1"/>
          <a:stretch/>
        </p:blipFill>
        <p:spPr>
          <a:xfrm>
            <a:off x="172800" y="260640"/>
            <a:ext cx="8791200" cy="627696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1241</TotalTime>
  <Application>LibreOffice/6.0.7.3$Windows_X86_64 LibreOffice_project/dc89aa7a9eabfd848af146d5086077aeed2ae4a5</Application>
  <Words>795</Words>
  <Paragraphs>228</Paragraphs>
  <Company>LAB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2015-11-09T07:28:54Z</dcterms:created>
  <dc:creator>pha.travail@gmail.com</dc:creator>
  <dc:description/>
  <dc:language>fr-FR</dc:language>
  <cp:lastModifiedBy/>
  <dcterms:modified xsi:type="dcterms:W3CDTF">2019-12-05T08:30:15Z</dcterms:modified>
  <cp:revision>223</cp:revision>
  <dc:subject/>
  <dc:title>BTS SN 2019-2020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LAB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31</vt:i4>
  </property>
</Properties>
</file>