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88" r:id="rId4"/>
    <p:sldId id="302" r:id="rId5"/>
    <p:sldId id="303" r:id="rId6"/>
    <p:sldId id="304" r:id="rId7"/>
    <p:sldId id="305" r:id="rId8"/>
    <p:sldId id="262" r:id="rId9"/>
    <p:sldId id="299" r:id="rId10"/>
    <p:sldId id="308" r:id="rId11"/>
    <p:sldId id="300" r:id="rId12"/>
    <p:sldId id="266" r:id="rId13"/>
    <p:sldId id="309" r:id="rId14"/>
    <p:sldId id="311" r:id="rId15"/>
    <p:sldId id="310" r:id="rId16"/>
    <p:sldId id="297" r:id="rId17"/>
    <p:sldId id="306" r:id="rId18"/>
    <p:sldId id="307" r:id="rId19"/>
    <p:sldId id="301" r:id="rId20"/>
    <p:sldId id="312" r:id="rId21"/>
    <p:sldId id="313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FF"/>
    <a:srgbClr val="666666"/>
    <a:srgbClr val="FF3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04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886F-91B2-4919-8AB2-FC2E3028098B}" type="datetimeFigureOut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9D165-94CA-40B8-9056-37F008F412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4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48E1-7402-4002-988C-8627A5D66003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2017 - E6.2</a:t>
            </a: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58FC-0E5C-4819-8907-3B7894ED7997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EBA4-5A61-40AB-9279-AB131A41DDD9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42DF-B547-443E-8930-6CE36CDA07DE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2017 - E6.2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096C-9629-4F37-8F19-A1DBCBC0A3E4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ED05-2948-4E81-9288-E57981A76277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E62-FD7D-49B2-8AD0-F6F25CBDB078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8127-A0A6-4367-9AD3-5CDC348076B9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A18-ECDC-46C8-9D29-3CDB4365DA25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2D88-0316-4AC7-9CB7-896D694BDBB7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06FC-DCEB-4DDD-80A1-9F4F22375A20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9351A7-0171-4646-9493-9EF85BE5DE0F}" type="datetime1">
              <a:rPr lang="fr-FR" smtClean="0"/>
              <a:pPr/>
              <a:t>10/01/2019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0B7FEE-3527-49A5-9EE4-7B80A1136144}" type="slidenum">
              <a:rPr lang="fr-FR" smtClean="0"/>
              <a:pPr/>
              <a:t>‹N°›</a:t>
            </a:fld>
            <a:r>
              <a:rPr lang="fr-FR" dirty="0"/>
              <a:t>/20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BTS SN 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905614"/>
          </a:xfrm>
        </p:spPr>
        <p:txBody>
          <a:bodyPr>
            <a:normAutofit/>
          </a:bodyPr>
          <a:lstStyle/>
          <a:p>
            <a:r>
              <a:rPr lang="fr-FR" dirty="0"/>
              <a:t>Epreuve E6.2</a:t>
            </a:r>
          </a:p>
          <a:p>
            <a:endParaRPr lang="fr-FR" dirty="0"/>
          </a:p>
          <a:p>
            <a:pPr algn="l"/>
            <a:r>
              <a:rPr lang="fr-FR" dirty="0"/>
              <a:t>Lycée A. BENOIT</a:t>
            </a:r>
          </a:p>
          <a:p>
            <a:pPr algn="l"/>
            <a:r>
              <a:rPr lang="fr-FR" dirty="0"/>
              <a:t>		L’ISLE SUR LA SORGUE</a:t>
            </a:r>
          </a:p>
          <a:p>
            <a:pPr algn="l"/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GTC pour éclairage public (</a:t>
            </a:r>
            <a:r>
              <a:rPr lang="fr-FR" dirty="0" err="1"/>
              <a:t>LoRa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9" name="Image 8" descr="GTC - prototype-LoRa0.0.pn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99692" y="-962981"/>
            <a:ext cx="5544616" cy="9144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44208" y="443711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44208" y="486916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IR2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699792" y="10527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EC1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220486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EC2</a:t>
            </a:r>
          </a:p>
        </p:txBody>
      </p:sp>
    </p:spTree>
    <p:extLst>
      <p:ext uri="{BB962C8B-B14F-4D97-AF65-F5344CB8AC3E}">
        <p14:creationId xmlns:p14="http://schemas.microsoft.com/office/powerpoint/2010/main" val="149075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" y="1268760"/>
            <a:ext cx="9139759" cy="432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GTC pour éclairage public (</a:t>
            </a:r>
            <a:r>
              <a:rPr lang="fr-FR" dirty="0" err="1"/>
              <a:t>LoRa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83568" y="2564904"/>
            <a:ext cx="1440160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99592" y="2348880"/>
            <a:ext cx="3456384" cy="936104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228184" y="2276872"/>
            <a:ext cx="2304256" cy="10801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156176" y="3356992"/>
            <a:ext cx="2448272" cy="165618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83568" y="371703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07904" y="292494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IR2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28184" y="3429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300192" y="29969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EC1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107504" y="5661248"/>
            <a:ext cx="3024336" cy="73866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fontAlgn="auto"/>
            <a:r>
              <a:rPr lang="en-US" sz="1400" b="1" u="sng" dirty="0" err="1">
                <a:solidFill>
                  <a:schemeClr val="bg1"/>
                </a:solidFill>
              </a:rPr>
              <a:t>Domaines</a:t>
            </a:r>
            <a:r>
              <a:rPr lang="en-US" sz="1400" b="1" u="sng" dirty="0">
                <a:solidFill>
                  <a:schemeClr val="bg1"/>
                </a:solidFill>
              </a:rPr>
              <a:t> de Physique </a:t>
            </a:r>
            <a:r>
              <a:rPr lang="en-US" sz="1400" b="1" dirty="0">
                <a:solidFill>
                  <a:schemeClr val="bg1"/>
                </a:solidFill>
              </a:rPr>
              <a:t>: 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Signaux : puissance et énergie.    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Génération de signaux.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3131840" y="5661248"/>
            <a:ext cx="3024336" cy="73866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Transmissions numériques sur fréquence porteuse.    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Antennes.</a:t>
            </a:r>
          </a:p>
        </p:txBody>
      </p:sp>
    </p:spTree>
    <p:extLst>
      <p:ext uri="{BB962C8B-B14F-4D97-AF65-F5344CB8AC3E}">
        <p14:creationId xmlns:p14="http://schemas.microsoft.com/office/powerpoint/2010/main" val="149075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Projet</a:t>
            </a:r>
            <a:r>
              <a:rPr lang="en-US" dirty="0"/>
              <a:t> n°4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22030" y="3331698"/>
            <a:ext cx="8398442" cy="1752600"/>
          </a:xfrm>
        </p:spPr>
        <p:txBody>
          <a:bodyPr/>
          <a:lstStyle/>
          <a:p>
            <a:r>
              <a:rPr lang="fr-FR" dirty="0"/>
              <a:t>GTC </a:t>
            </a:r>
            <a:r>
              <a:rPr lang="fr-FR" sz="2000" dirty="0"/>
              <a:t>(Gestion Technique Centralisée) </a:t>
            </a:r>
            <a:r>
              <a:rPr lang="fr-FR" dirty="0"/>
              <a:t>pour éclairage public </a:t>
            </a:r>
          </a:p>
          <a:p>
            <a:r>
              <a:rPr lang="fr-FR" i="1" dirty="0"/>
              <a:t>(version </a:t>
            </a:r>
            <a:r>
              <a:rPr lang="fr-FR" i="1" dirty="0" err="1"/>
              <a:t>Zigbee</a:t>
            </a:r>
            <a:r>
              <a:rPr lang="fr-FR" i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3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GTC pour éclairage public </a:t>
            </a:r>
            <a:r>
              <a:rPr lang="fr-FR" sz="3100" dirty="0"/>
              <a:t>(</a:t>
            </a:r>
            <a:r>
              <a:rPr lang="fr-FR" sz="3100" dirty="0" err="1"/>
              <a:t>Zigbee</a:t>
            </a:r>
            <a:r>
              <a:rPr lang="fr-FR" sz="3100" dirty="0"/>
              <a:t>)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1" name="Image 20" descr="C:\Users\Utilisateur\Downloads\GTC Eclairage public-XBe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525658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7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GTC pour éclairage public </a:t>
            </a:r>
            <a:r>
              <a:rPr lang="fr-FR" sz="3100" dirty="0"/>
              <a:t>(</a:t>
            </a:r>
            <a:r>
              <a:rPr lang="fr-FR" sz="3100" dirty="0" err="1"/>
              <a:t>Zigbee</a:t>
            </a:r>
            <a:r>
              <a:rPr lang="fr-FR" sz="3100" dirty="0"/>
              <a:t>)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Image 6" descr="GTC - prototype-2.1(1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723155"/>
            <a:ext cx="7071909" cy="601821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48064" y="50851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20072" y="270892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IR2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59632" y="27089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EC1</a:t>
            </a:r>
          </a:p>
        </p:txBody>
      </p:sp>
    </p:spTree>
    <p:extLst>
      <p:ext uri="{BB962C8B-B14F-4D97-AF65-F5344CB8AC3E}">
        <p14:creationId xmlns:p14="http://schemas.microsoft.com/office/powerpoint/2010/main" val="149075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1301603"/>
            <a:ext cx="9251950" cy="4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GTC pour éclairage public </a:t>
            </a:r>
            <a:r>
              <a:rPr lang="fr-FR" sz="3100" dirty="0"/>
              <a:t>(</a:t>
            </a:r>
            <a:r>
              <a:rPr lang="fr-FR" sz="3100" dirty="0" err="1"/>
              <a:t>Zigbee</a:t>
            </a:r>
            <a:r>
              <a:rPr lang="fr-FR" sz="3100" dirty="0"/>
              <a:t>)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67544" y="2564904"/>
            <a:ext cx="1728192" cy="2088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707904" y="2276872"/>
            <a:ext cx="2160240" cy="2808312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156176" y="2276872"/>
            <a:ext cx="2376264" cy="28083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39552" y="429309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79912" y="46531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IR2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812360" y="47251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EC1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107504" y="5661248"/>
            <a:ext cx="3024336" cy="73866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fontAlgn="auto"/>
            <a:r>
              <a:rPr lang="en-US" sz="1400" b="1" u="sng" dirty="0" err="1">
                <a:solidFill>
                  <a:schemeClr val="bg1"/>
                </a:solidFill>
              </a:rPr>
              <a:t>Domaines</a:t>
            </a:r>
            <a:r>
              <a:rPr lang="en-US" sz="1400" b="1" u="sng" dirty="0">
                <a:solidFill>
                  <a:schemeClr val="bg1"/>
                </a:solidFill>
              </a:rPr>
              <a:t> de Physique </a:t>
            </a:r>
            <a:r>
              <a:rPr lang="en-US" sz="1400" b="1" dirty="0">
                <a:solidFill>
                  <a:schemeClr val="bg1"/>
                </a:solidFill>
              </a:rPr>
              <a:t>: 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Signaux : puissance et énergie.    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Génération de signaux.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3131840" y="5661248"/>
            <a:ext cx="3024336" cy="73866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Transmissions numériques sur fréquence porteuse.    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Antennes.</a:t>
            </a:r>
          </a:p>
        </p:txBody>
      </p:sp>
    </p:spTree>
    <p:extLst>
      <p:ext uri="{BB962C8B-B14F-4D97-AF65-F5344CB8AC3E}">
        <p14:creationId xmlns:p14="http://schemas.microsoft.com/office/powerpoint/2010/main" val="149075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Projet</a:t>
            </a:r>
            <a:r>
              <a:rPr lang="en-US" dirty="0"/>
              <a:t> n°5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Carte entrées PT100</a:t>
            </a:r>
          </a:p>
        </p:txBody>
      </p:sp>
    </p:spTree>
    <p:extLst>
      <p:ext uri="{BB962C8B-B14F-4D97-AF65-F5344CB8AC3E}">
        <p14:creationId xmlns:p14="http://schemas.microsoft.com/office/powerpoint/2010/main" val="225186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Carte entrées PT100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8" y="1484784"/>
            <a:ext cx="8370766" cy="36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0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Carte entrées PT100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92" y="980728"/>
            <a:ext cx="7308304" cy="526414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84168" y="980728"/>
            <a:ext cx="2736304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Domaines de Physique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Traitement de signaux analogiques.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Numérisation de signaux analogiques.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Transmissions numériques.…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864" y="2996952"/>
            <a:ext cx="4680520" cy="26642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71600" y="3717032"/>
            <a:ext cx="2304256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336352" y="33328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IR1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15520" y="5661248"/>
            <a:ext cx="138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EC1 + EC2</a:t>
            </a:r>
          </a:p>
        </p:txBody>
      </p:sp>
    </p:spTree>
    <p:extLst>
      <p:ext uri="{BB962C8B-B14F-4D97-AF65-F5344CB8AC3E}">
        <p14:creationId xmlns:p14="http://schemas.microsoft.com/office/powerpoint/2010/main" val="2122873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Projet</a:t>
            </a:r>
            <a:r>
              <a:rPr lang="en-US" dirty="0"/>
              <a:t> n°6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SAILA</a:t>
            </a:r>
          </a:p>
          <a:p>
            <a:r>
              <a:rPr lang="fr-FR" dirty="0"/>
              <a:t>(Système d'Acquisition d'informations Logiques et Analogiques)</a:t>
            </a:r>
          </a:p>
        </p:txBody>
      </p:sp>
    </p:spTree>
    <p:extLst>
      <p:ext uri="{BB962C8B-B14F-4D97-AF65-F5344CB8AC3E}">
        <p14:creationId xmlns:p14="http://schemas.microsoft.com/office/powerpoint/2010/main" val="248477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par projet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561651"/>
              </p:ext>
            </p:extLst>
          </p:nvPr>
        </p:nvGraphicFramePr>
        <p:xfrm>
          <a:off x="251519" y="1623146"/>
          <a:ext cx="8435281" cy="450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6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42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1" i="0" u="none" strike="noStrike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Crossdock</a:t>
                      </a:r>
                      <a:r>
                        <a:rPr kumimoji="0" lang="en-US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Supervision</a:t>
                      </a:r>
                      <a:r>
                        <a:rPr kumimoji="0" lang="en-US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Hygrométrie</a:t>
                      </a:r>
                      <a:r>
                        <a:rPr kumimoji="0" lang="en-US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kumimoji="0" lang="en-US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Température</a:t>
                      </a:r>
                      <a:br>
                        <a:rPr kumimoji="0" lang="en-US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b="0" i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(Zones de </a:t>
                      </a:r>
                      <a:r>
                        <a:rPr kumimoji="0" lang="en-US" b="0" i="1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tockage</a:t>
                      </a:r>
                      <a:r>
                        <a:rPr kumimoji="0" lang="en-US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Monitoring/Administration)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1" i="0" u="none" strike="noStrike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Crossdock</a:t>
                      </a:r>
                      <a:r>
                        <a:rPr kumimoji="0" lang="en-US" b="0" i="0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Supervision</a:t>
                      </a:r>
                      <a:r>
                        <a:rPr kumimoji="0" lang="en-US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Hygrométrie</a:t>
                      </a:r>
                      <a:r>
                        <a:rPr kumimoji="0" lang="en-US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kumimoji="0" lang="en-US" b="0" i="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Température</a:t>
                      </a:r>
                      <a:br>
                        <a:rPr kumimoji="0" lang="en-US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b="0" i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(Zones </a:t>
                      </a:r>
                      <a:r>
                        <a:rPr kumimoji="0" lang="en-US" b="0" i="1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d’expédition</a:t>
                      </a:r>
                      <a:r>
                        <a:rPr kumimoji="0" lang="en-US" b="0" i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API</a:t>
                      </a:r>
                      <a:r>
                        <a:rPr lang="fr-FR" dirty="0"/>
                        <a:t> / GTC </a:t>
                      </a:r>
                      <a:r>
                        <a:rPr lang="fr-FR" sz="1400" dirty="0"/>
                        <a:t>(Gestion Technique</a:t>
                      </a:r>
                      <a:r>
                        <a:rPr lang="fr-FR" sz="1400" baseline="0" dirty="0"/>
                        <a:t> Centralisée) </a:t>
                      </a:r>
                      <a:r>
                        <a:rPr lang="fr-FR" sz="1800" baseline="0" dirty="0"/>
                        <a:t>pour éclairage public</a:t>
                      </a:r>
                      <a:endParaRPr lang="fr-FR" sz="1800" b="0" baseline="0" dirty="0">
                        <a:effectLst/>
                      </a:endParaRPr>
                    </a:p>
                    <a:p>
                      <a:r>
                        <a:rPr lang="fr-FR" sz="1800" b="0" i="1" baseline="0" dirty="0">
                          <a:effectLst/>
                        </a:rPr>
                        <a:t>(version </a:t>
                      </a:r>
                      <a:r>
                        <a:rPr lang="fr-FR" sz="1800" b="0" i="1" baseline="0" dirty="0" err="1">
                          <a:effectLst/>
                        </a:rPr>
                        <a:t>LoRa</a:t>
                      </a:r>
                      <a:r>
                        <a:rPr lang="fr-FR" sz="1800" b="0" i="1" baseline="0" dirty="0">
                          <a:effectLst/>
                        </a:rPr>
                        <a:t>)</a:t>
                      </a:r>
                      <a:endParaRPr lang="fr-FR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API</a:t>
                      </a:r>
                      <a:r>
                        <a:rPr lang="fr-FR" dirty="0"/>
                        <a:t> / GTC </a:t>
                      </a:r>
                      <a:r>
                        <a:rPr lang="fr-FR" sz="1400" dirty="0"/>
                        <a:t>(Gestion Technique</a:t>
                      </a:r>
                      <a:r>
                        <a:rPr lang="fr-FR" sz="1400" baseline="0" dirty="0"/>
                        <a:t> Centralisée) </a:t>
                      </a:r>
                      <a:r>
                        <a:rPr lang="fr-FR" sz="1800" baseline="0" dirty="0"/>
                        <a:t>pour éclairage public</a:t>
                      </a:r>
                      <a:r>
                        <a:rPr lang="fr-FR" sz="1800" b="0" dirty="0">
                          <a:effectLst/>
                        </a:rPr>
                        <a:t> </a:t>
                      </a:r>
                    </a:p>
                    <a:p>
                      <a:r>
                        <a:rPr lang="fr-FR" sz="1800" b="0" i="1" dirty="0">
                          <a:effectLst/>
                        </a:rPr>
                        <a:t>(version </a:t>
                      </a:r>
                      <a:r>
                        <a:rPr lang="fr-FR" sz="1800" b="0" i="1" dirty="0" err="1">
                          <a:effectLst/>
                        </a:rPr>
                        <a:t>Zigbee</a:t>
                      </a:r>
                      <a:r>
                        <a:rPr lang="fr-FR" sz="1800" b="0" i="1" dirty="0">
                          <a:effectLst/>
                        </a:rPr>
                        <a:t>)</a:t>
                      </a:r>
                      <a:endParaRPr lang="fr-FR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API</a:t>
                      </a:r>
                      <a:r>
                        <a:rPr lang="fr-FR" dirty="0"/>
                        <a:t> / Carte entrées PT100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7030A0"/>
                          </a:solidFill>
                        </a:rPr>
                        <a:t>2SP</a:t>
                      </a:r>
                      <a:r>
                        <a:rPr lang="fr-FR" dirty="0"/>
                        <a:t> / SAILA </a:t>
                      </a:r>
                      <a:r>
                        <a:rPr lang="fr-FR" sz="1400" dirty="0"/>
                        <a:t>(Système d'Acquisition d'informations Logiques et Analogiques)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3E609-EAC7-48AD-8B6C-566AFB48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S.A.I.L.A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321ADA-486C-4F83-87AD-1C5F5000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0D58A8-5539-44CF-ACAA-65D57145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F4E2E17-6939-4604-83C8-8E8F8CA420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57537"/>
            <a:ext cx="8229600" cy="2793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3C3CE4-C109-4CDE-AFC1-F0BE78026A49}"/>
              </a:ext>
            </a:extLst>
          </p:cNvPr>
          <p:cNvSpPr/>
          <p:nvPr/>
        </p:nvSpPr>
        <p:spPr>
          <a:xfrm>
            <a:off x="467544" y="2935435"/>
            <a:ext cx="1368152" cy="203805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IR1 et 2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F9AE8792-4C3A-451F-9558-1EE776E9491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557537"/>
            <a:ext cx="8229600" cy="2793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FF35D1-069E-48C8-A759-7A94031CB3BB}"/>
              </a:ext>
            </a:extLst>
          </p:cNvPr>
          <p:cNvSpPr/>
          <p:nvPr/>
        </p:nvSpPr>
        <p:spPr>
          <a:xfrm>
            <a:off x="477888" y="2935435"/>
            <a:ext cx="1368152" cy="203805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IR 1 et 2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61B89-C8A2-4BAC-B0F0-F3A397A716E9}"/>
              </a:ext>
            </a:extLst>
          </p:cNvPr>
          <p:cNvSpPr/>
          <p:nvPr/>
        </p:nvSpPr>
        <p:spPr>
          <a:xfrm>
            <a:off x="2555776" y="3573016"/>
            <a:ext cx="1584176" cy="18220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IR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967F00-AAE2-44A1-818B-10DF5745A9BE}"/>
              </a:ext>
            </a:extLst>
          </p:cNvPr>
          <p:cNvSpPr/>
          <p:nvPr/>
        </p:nvSpPr>
        <p:spPr>
          <a:xfrm>
            <a:off x="4211962" y="2629964"/>
            <a:ext cx="3096342" cy="25992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EC 1 et 2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4D84DA-790F-489E-A058-E3106337A7B5}"/>
              </a:ext>
            </a:extLst>
          </p:cNvPr>
          <p:cNvSpPr txBox="1"/>
          <p:nvPr/>
        </p:nvSpPr>
        <p:spPr>
          <a:xfrm>
            <a:off x="457200" y="1306558"/>
            <a:ext cx="2736304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Domaines de Physique :</a:t>
            </a:r>
          </a:p>
          <a:p>
            <a:r>
              <a:rPr lang="fr-FR" sz="1200" dirty="0">
                <a:solidFill>
                  <a:schemeClr val="bg1"/>
                </a:solidFill>
              </a:rPr>
              <a:t>1 – traitement du signal analogique</a:t>
            </a:r>
            <a:endParaRPr lang="fr-FR" sz="10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2 – Signaux : Puissance et énergie</a:t>
            </a:r>
            <a:endParaRPr lang="fr-FR" sz="10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3 – Numérisation de signaux</a:t>
            </a:r>
            <a:endParaRPr lang="fr-FR" sz="10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4 – Lignes de transmission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0D63C3-A38E-4302-BB9B-84E5AB7E9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036501"/>
            <a:ext cx="9144000" cy="53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A948B-0F0E-4C5B-BDFD-FFA9001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SAILA : UCD, BDD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88F40E-6201-4FE3-8C2C-A42C371A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106BB8-7EEC-41A1-B7BB-4CF5758C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B5EBEF8-51F5-4DD9-9718-56FF4EA6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C426E4-1C23-4028-8558-8DEF193E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2" y="973933"/>
            <a:ext cx="8229600" cy="54427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626A05-14B8-4CFC-9EDC-1EF329D28B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075" y="1094748"/>
            <a:ext cx="8834310" cy="51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Projet</a:t>
            </a:r>
            <a:r>
              <a:rPr lang="en-US" dirty="0"/>
              <a:t> n°1 et 2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55576" y="3331698"/>
            <a:ext cx="7232848" cy="1752600"/>
          </a:xfrm>
        </p:spPr>
        <p:txBody>
          <a:bodyPr>
            <a:normAutofit/>
          </a:bodyPr>
          <a:lstStyle/>
          <a:p>
            <a:r>
              <a:rPr lang="en-US" b="1" dirty="0"/>
              <a:t>Supervision </a:t>
            </a:r>
            <a:r>
              <a:rPr lang="en-US" b="1" dirty="0" err="1"/>
              <a:t>Hygrométrie</a:t>
            </a:r>
            <a:r>
              <a:rPr lang="en-US" b="1" dirty="0"/>
              <a:t> &amp; </a:t>
            </a:r>
            <a:r>
              <a:rPr lang="en-US" b="1" dirty="0" err="1"/>
              <a:t>Température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173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Supervision </a:t>
            </a:r>
            <a:br>
              <a:rPr lang="en-US" dirty="0"/>
            </a:br>
            <a:r>
              <a:rPr lang="en-US" dirty="0" err="1"/>
              <a:t>Hygrométrie</a:t>
            </a:r>
            <a:r>
              <a:rPr lang="en-US" dirty="0"/>
              <a:t> &amp; </a:t>
            </a:r>
            <a:r>
              <a:rPr lang="en-US" dirty="0" err="1"/>
              <a:t>Température</a:t>
            </a:r>
            <a:br>
              <a:rPr lang="en-US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48" y="1314093"/>
            <a:ext cx="7298468" cy="521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Supervision </a:t>
            </a:r>
            <a:br>
              <a:rPr lang="en-US" dirty="0"/>
            </a:br>
            <a:r>
              <a:rPr lang="en-US" dirty="0" err="1"/>
              <a:t>Hygrométrie</a:t>
            </a:r>
            <a:r>
              <a:rPr lang="en-US" dirty="0"/>
              <a:t> &amp; </a:t>
            </a:r>
            <a:r>
              <a:rPr lang="en-US" dirty="0" err="1"/>
              <a:t>Température</a:t>
            </a:r>
            <a:br>
              <a:rPr lang="en-US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1" y="1347798"/>
            <a:ext cx="7783685" cy="5235455"/>
          </a:xfrm>
          <a:prstGeom prst="rect">
            <a:avLst/>
          </a:prstGeom>
        </p:spPr>
      </p:pic>
      <p:sp>
        <p:nvSpPr>
          <p:cNvPr id="7" name="Forme en L 6"/>
          <p:cNvSpPr/>
          <p:nvPr/>
        </p:nvSpPr>
        <p:spPr>
          <a:xfrm>
            <a:off x="1547664" y="1844824"/>
            <a:ext cx="5400600" cy="4032448"/>
          </a:xfrm>
          <a:prstGeom prst="corner">
            <a:avLst>
              <a:gd name="adj1" fmla="val 39379"/>
              <a:gd name="adj2" fmla="val 6248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27984" y="1844824"/>
            <a:ext cx="2736304" cy="151216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99592" y="6021288"/>
            <a:ext cx="73448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Equipe</a:t>
            </a:r>
            <a:r>
              <a:rPr lang="en-US" b="1" dirty="0">
                <a:solidFill>
                  <a:srgbClr val="FF0000"/>
                </a:solidFill>
              </a:rPr>
              <a:t> n°1 : Zones de </a:t>
            </a:r>
            <a:r>
              <a:rPr lang="en-US" b="1" dirty="0" err="1">
                <a:solidFill>
                  <a:srgbClr val="FF0000"/>
                </a:solidFill>
              </a:rPr>
              <a:t>stockage</a:t>
            </a:r>
            <a:r>
              <a:rPr lang="en-US" b="1" dirty="0">
                <a:solidFill>
                  <a:srgbClr val="FF0000"/>
                </a:solidFill>
              </a:rPr>
              <a:t> &amp; Monitoring/Administration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11960" y="3501008"/>
            <a:ext cx="27363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Equipe n°2 : Zones</a:t>
            </a:r>
          </a:p>
          <a:p>
            <a:r>
              <a:rPr lang="fr-FR" b="1" dirty="0">
                <a:solidFill>
                  <a:srgbClr val="0070C0"/>
                </a:solidFill>
              </a:rPr>
              <a:t>d’expédition</a:t>
            </a:r>
          </a:p>
        </p:txBody>
      </p:sp>
    </p:spTree>
    <p:extLst>
      <p:ext uri="{BB962C8B-B14F-4D97-AF65-F5344CB8AC3E}">
        <p14:creationId xmlns:p14="http://schemas.microsoft.com/office/powerpoint/2010/main" val="166338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Supervision </a:t>
            </a:r>
            <a:br>
              <a:rPr lang="en-US" dirty="0"/>
            </a:br>
            <a:r>
              <a:rPr lang="en-US" dirty="0" err="1"/>
              <a:t>Hygrométrie</a:t>
            </a:r>
            <a:r>
              <a:rPr lang="en-US" dirty="0"/>
              <a:t> &amp; </a:t>
            </a:r>
            <a:r>
              <a:rPr lang="en-US" dirty="0" err="1"/>
              <a:t>Température</a:t>
            </a:r>
            <a:br>
              <a:rPr lang="en-US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3" y="1353502"/>
            <a:ext cx="7994040" cy="513112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8705" y="1340768"/>
            <a:ext cx="79917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Equipe</a:t>
            </a:r>
            <a:r>
              <a:rPr lang="en-US" b="1" dirty="0">
                <a:solidFill>
                  <a:srgbClr val="FF0000"/>
                </a:solidFill>
              </a:rPr>
              <a:t> n°1 : Zones de </a:t>
            </a:r>
            <a:r>
              <a:rPr lang="en-US" b="1" dirty="0" err="1">
                <a:solidFill>
                  <a:srgbClr val="FF0000"/>
                </a:solidFill>
              </a:rPr>
              <a:t>stockage</a:t>
            </a:r>
            <a:r>
              <a:rPr lang="en-US" b="1" dirty="0">
                <a:solidFill>
                  <a:srgbClr val="FF0000"/>
                </a:solidFill>
              </a:rPr>
              <a:t> &amp; Monitoring/Administration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2852936"/>
            <a:ext cx="2736304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491880" y="3717032"/>
            <a:ext cx="1584176" cy="15121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508104" y="4437112"/>
            <a:ext cx="864096" cy="10081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516216" y="4437112"/>
            <a:ext cx="1800200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913645" y="330076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IR1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43608" y="24247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IR2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98114" y="5480571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EC1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110282" y="5420907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EC2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073589" y="5796977"/>
            <a:ext cx="2386843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Domaines de Physique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Ondes électromagnétiques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Antennes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Capteurs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Lignes de transmission</a:t>
            </a:r>
          </a:p>
        </p:txBody>
      </p:sp>
    </p:spTree>
    <p:extLst>
      <p:ext uri="{BB962C8B-B14F-4D97-AF65-F5344CB8AC3E}">
        <p14:creationId xmlns:p14="http://schemas.microsoft.com/office/powerpoint/2010/main" val="312371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3E5ADBD3-D8B6-422B-BCC8-F82217E9A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5" y="1724668"/>
            <a:ext cx="8818851" cy="37382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Supervision </a:t>
            </a:r>
            <a:br>
              <a:rPr lang="en-US" dirty="0"/>
            </a:br>
            <a:r>
              <a:rPr lang="en-US" dirty="0" err="1"/>
              <a:t>Hygrométrie</a:t>
            </a:r>
            <a:r>
              <a:rPr lang="en-US" dirty="0"/>
              <a:t> &amp; </a:t>
            </a:r>
            <a:r>
              <a:rPr lang="en-US" dirty="0" err="1"/>
              <a:t>Température</a:t>
            </a:r>
            <a:br>
              <a:rPr lang="en-US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6719" y="3585531"/>
            <a:ext cx="3152260" cy="1702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84883" y="3542475"/>
            <a:ext cx="2016224" cy="18161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44008" y="3573016"/>
            <a:ext cx="1296144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019800" y="3573016"/>
            <a:ext cx="1360512" cy="10801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640012" y="31822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IR1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5934" y="320426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IR2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39506" y="4653136"/>
            <a:ext cx="129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EC1 + EC2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12024" y="4724980"/>
            <a:ext cx="68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EC3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4328" y="3573016"/>
            <a:ext cx="1224136" cy="504056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524328" y="4142796"/>
            <a:ext cx="1224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EC1</a:t>
            </a:r>
          </a:p>
          <a:p>
            <a:pPr algn="ctr"/>
            <a:r>
              <a:rPr 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Equipe n°1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950496" y="5085184"/>
            <a:ext cx="3013992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Domaines de Physique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Ondes électromagnétiques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Antennes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Capteurs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Lignes de transmission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chemeClr val="bg1"/>
                </a:solidFill>
              </a:rPr>
              <a:t>Conversion Analogique Numérique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39634" y="1331476"/>
            <a:ext cx="88188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Equipe n°2 : Zones d’expédition</a:t>
            </a:r>
          </a:p>
        </p:txBody>
      </p:sp>
    </p:spTree>
    <p:extLst>
      <p:ext uri="{BB962C8B-B14F-4D97-AF65-F5344CB8AC3E}">
        <p14:creationId xmlns:p14="http://schemas.microsoft.com/office/powerpoint/2010/main" val="185230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Projet n°3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3528" y="3331698"/>
            <a:ext cx="8424936" cy="1752600"/>
          </a:xfrm>
        </p:spPr>
        <p:txBody>
          <a:bodyPr>
            <a:normAutofit/>
          </a:bodyPr>
          <a:lstStyle/>
          <a:p>
            <a:r>
              <a:rPr lang="fr-FR" dirty="0"/>
              <a:t>GTC </a:t>
            </a:r>
            <a:r>
              <a:rPr lang="fr-FR" sz="2000" dirty="0"/>
              <a:t>(Gestion Technique Centralisée) </a:t>
            </a:r>
            <a:r>
              <a:rPr lang="fr-FR" dirty="0"/>
              <a:t>pour éclairage public</a:t>
            </a:r>
          </a:p>
          <a:p>
            <a:r>
              <a:rPr lang="fr-FR" i="1" dirty="0"/>
              <a:t>(version </a:t>
            </a:r>
            <a:r>
              <a:rPr lang="fr-FR" i="1" dirty="0" err="1"/>
              <a:t>LoRa</a:t>
            </a:r>
            <a:r>
              <a:rPr lang="fr-F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173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GTC pour éclairage public (</a:t>
            </a:r>
            <a:r>
              <a:rPr lang="fr-FR" dirty="0" err="1"/>
              <a:t>LoRa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Image 6" descr="C:\Users\Utilisateur\Downloads\GTC-Eclairage-Public-LoRa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4243623" cy="56524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7129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7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1112</TotalTime>
  <Words>587</Words>
  <Application>Microsoft Office PowerPoint</Application>
  <PresentationFormat>Affichage à l'écran (4:3)</PresentationFormat>
  <Paragraphs>177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BTS SN 2019</vt:lpstr>
      <vt:lpstr>Répartition par projet</vt:lpstr>
      <vt:lpstr>Projet n°1 et 2</vt:lpstr>
      <vt:lpstr>Supervision  Hygrométrie &amp; Température </vt:lpstr>
      <vt:lpstr>Supervision  Hygrométrie &amp; Température </vt:lpstr>
      <vt:lpstr>Supervision  Hygrométrie &amp; Température </vt:lpstr>
      <vt:lpstr>Supervision  Hygrométrie &amp; Température </vt:lpstr>
      <vt:lpstr>Projet n°3</vt:lpstr>
      <vt:lpstr>GTC pour éclairage public (LoRa)</vt:lpstr>
      <vt:lpstr>GTC pour éclairage public (LoRa)</vt:lpstr>
      <vt:lpstr>GTC pour éclairage public (LoRa)</vt:lpstr>
      <vt:lpstr>Projet n°4</vt:lpstr>
      <vt:lpstr>GTC pour éclairage public (Zigbee)</vt:lpstr>
      <vt:lpstr>GTC pour éclairage public (Zigbee)</vt:lpstr>
      <vt:lpstr>GTC pour éclairage public (Zigbee)</vt:lpstr>
      <vt:lpstr>Projet n°5</vt:lpstr>
      <vt:lpstr>Carte entrées PT100</vt:lpstr>
      <vt:lpstr>Carte entrées PT100</vt:lpstr>
      <vt:lpstr>Projet n°6</vt:lpstr>
      <vt:lpstr>S.A.I.L.A</vt:lpstr>
      <vt:lpstr>SAILA : UCD, BDD</vt:lpstr>
    </vt:vector>
  </TitlesOfParts>
  <Company>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SN 2016</dc:title>
  <dc:creator>pha.travail@gmail.com</dc:creator>
  <cp:lastModifiedBy>Claude Defrance</cp:lastModifiedBy>
  <cp:revision>192</cp:revision>
  <dcterms:created xsi:type="dcterms:W3CDTF">2015-11-09T07:28:54Z</dcterms:created>
  <dcterms:modified xsi:type="dcterms:W3CDTF">2019-01-10T18:13:33Z</dcterms:modified>
</cp:coreProperties>
</file>